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28.png" ContentType="image/png"/>
  <Override PartName="/ppt/media/image4.png" ContentType="image/png"/>
  <Override PartName="/ppt/media/image27.png" ContentType="image/png"/>
  <Override PartName="/ppt/media/image3.png" ContentType="image/pn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png" ContentType="image/png"/>
  <Override PartName="/ppt/media/image25.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1" descr=""/>
          <p:cNvPicPr/>
          <p:nvPr/>
        </p:nvPicPr>
        <p:blipFill>
          <a:blip r:embed="rId4"/>
          <a:stretch/>
        </p:blipFill>
        <p:spPr>
          <a:xfrm>
            <a:off x="421200" y="39240"/>
            <a:ext cx="875520" cy="875520"/>
          </a:xfrm>
          <a:prstGeom prst="rect">
            <a:avLst/>
          </a:prstGeom>
          <a:ln w="9360">
            <a:noFill/>
          </a:ln>
        </p:spPr>
      </p:pic>
      <p:pic>
        <p:nvPicPr>
          <p:cNvPr id="3" name="Picture 2"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4" descr=""/>
          <p:cNvPicPr/>
          <p:nvPr/>
        </p:nvPicPr>
        <p:blipFill>
          <a:blip r:embed="rId7"/>
          <a:stretch/>
        </p:blipFill>
        <p:spPr>
          <a:xfrm>
            <a:off x="5820480" y="-236880"/>
            <a:ext cx="1607760" cy="1607760"/>
          </a:xfrm>
          <a:prstGeom prst="rect">
            <a:avLst/>
          </a:prstGeom>
          <a:ln>
            <a:noFill/>
          </a:ln>
        </p:spPr>
      </p:pic>
      <p:pic>
        <p:nvPicPr>
          <p:cNvPr id="6" name="Picture 5"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0"/>
            <a:ext cx="9143280" cy="6857280"/>
          </a:xfrm>
          <a:prstGeom prst="rect">
            <a:avLst/>
          </a:prstGeom>
          <a:ln w="9360">
            <a:noFill/>
          </a:ln>
        </p:spPr>
      </p:pic>
      <p:pic>
        <p:nvPicPr>
          <p:cNvPr id="137" name="Picture 1" descr=""/>
          <p:cNvPicPr/>
          <p:nvPr/>
        </p:nvPicPr>
        <p:blipFill>
          <a:blip r:embed="rId3"/>
          <a:stretch/>
        </p:blipFill>
        <p:spPr>
          <a:xfrm>
            <a:off x="1672200" y="24120"/>
            <a:ext cx="964440" cy="964440"/>
          </a:xfrm>
          <a:prstGeom prst="rect">
            <a:avLst/>
          </a:prstGeom>
          <a:ln w="9360">
            <a:noFill/>
          </a:ln>
        </p:spPr>
      </p:pic>
      <p:pic>
        <p:nvPicPr>
          <p:cNvPr id="138" name="Picture 1" descr=""/>
          <p:cNvPicPr/>
          <p:nvPr/>
        </p:nvPicPr>
        <p:blipFill>
          <a:blip r:embed="rId4"/>
          <a:stretch/>
        </p:blipFill>
        <p:spPr>
          <a:xfrm>
            <a:off x="421200" y="39240"/>
            <a:ext cx="875520" cy="875520"/>
          </a:xfrm>
          <a:prstGeom prst="rect">
            <a:avLst/>
          </a:prstGeom>
          <a:ln w="9360">
            <a:noFill/>
          </a:ln>
        </p:spPr>
      </p:pic>
      <p:pic>
        <p:nvPicPr>
          <p:cNvPr id="139" name="Picture 2" descr=""/>
          <p:cNvPicPr/>
          <p:nvPr/>
        </p:nvPicPr>
        <p:blipFill>
          <a:blip r:embed="rId5"/>
          <a:stretch/>
        </p:blipFill>
        <p:spPr>
          <a:xfrm>
            <a:off x="3673080" y="37440"/>
            <a:ext cx="1634400" cy="986040"/>
          </a:xfrm>
          <a:prstGeom prst="rect">
            <a:avLst/>
          </a:prstGeom>
          <a:ln>
            <a:noFill/>
          </a:ln>
        </p:spPr>
      </p:pic>
      <p:pic>
        <p:nvPicPr>
          <p:cNvPr id="140" name="Picture 6" descr=""/>
          <p:cNvPicPr/>
          <p:nvPr/>
        </p:nvPicPr>
        <p:blipFill>
          <a:blip r:embed="rId6"/>
          <a:stretch/>
        </p:blipFill>
        <p:spPr>
          <a:xfrm>
            <a:off x="2876040" y="675360"/>
            <a:ext cx="3137040" cy="825120"/>
          </a:xfrm>
          <a:prstGeom prst="rect">
            <a:avLst/>
          </a:prstGeom>
          <a:ln>
            <a:noFill/>
          </a:ln>
        </p:spPr>
      </p:pic>
      <p:pic>
        <p:nvPicPr>
          <p:cNvPr id="141" name="Picture 4" descr=""/>
          <p:cNvPicPr/>
          <p:nvPr/>
        </p:nvPicPr>
        <p:blipFill>
          <a:blip r:embed="rId7"/>
          <a:stretch/>
        </p:blipFill>
        <p:spPr>
          <a:xfrm>
            <a:off x="5820480" y="-236880"/>
            <a:ext cx="1607760" cy="1607760"/>
          </a:xfrm>
          <a:prstGeom prst="rect">
            <a:avLst/>
          </a:prstGeom>
          <a:ln>
            <a:noFill/>
          </a:ln>
        </p:spPr>
      </p:pic>
      <p:pic>
        <p:nvPicPr>
          <p:cNvPr id="142" name="Picture 5" descr=""/>
          <p:cNvPicPr/>
          <p:nvPr/>
        </p:nvPicPr>
        <p:blipFill>
          <a:blip r:embed="rId8"/>
          <a:stretch/>
        </p:blipFill>
        <p:spPr>
          <a:xfrm>
            <a:off x="7583400" y="27000"/>
            <a:ext cx="873720" cy="1028160"/>
          </a:xfrm>
          <a:prstGeom prst="rect">
            <a:avLst/>
          </a:prstGeom>
          <a:ln>
            <a:noFill/>
          </a:ln>
        </p:spPr>
      </p:pic>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685800" y="2130480"/>
            <a:ext cx="7771680" cy="14691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en-US" sz="2400" spc="-1" strike="noStrike" cap="all">
                <a:solidFill>
                  <a:srgbClr val="000000"/>
                </a:solidFill>
                <a:latin typeface="Arial"/>
                <a:ea typeface="DejaVu Sans"/>
              </a:rPr>
              <a:t>IMPLEMENTATION OF CIRCULAR ECONOMY AS A STRATEGY FOR SUSTAINABLE COMPETITIVE ADVANTAGE</a:t>
            </a:r>
            <a:endParaRPr b="0" lang="en-US" sz="2400" spc="-1" strike="noStrike">
              <a:latin typeface="Arial"/>
            </a:endParaRPr>
          </a:p>
        </p:txBody>
      </p:sp>
      <p:sp>
        <p:nvSpPr>
          <p:cNvPr id="182" name="CustomShape 2"/>
          <p:cNvSpPr/>
          <p:nvPr/>
        </p:nvSpPr>
        <p:spPr>
          <a:xfrm>
            <a:off x="1371600" y="3886200"/>
            <a:ext cx="6400080" cy="1751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3200" spc="-1" strike="noStrike">
                <a:solidFill>
                  <a:srgbClr val="000000"/>
                </a:solidFill>
                <a:latin typeface="Arial"/>
                <a:ea typeface="DejaVu Sans"/>
              </a:rPr>
              <a:t>Marko Aleksić, Dušan Cvrkušić, Radmila Bjekić, Nemanja Berber, Dimitrije Gašić</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450360" y="1676520"/>
            <a:ext cx="8076600" cy="685080"/>
          </a:xfrm>
          <a:prstGeom prst="rect">
            <a:avLst/>
          </a:prstGeom>
          <a:noFill/>
          <a:ln>
            <a:noFill/>
          </a:ln>
        </p:spPr>
        <p:style>
          <a:lnRef idx="0"/>
          <a:fillRef idx="0"/>
          <a:effectRef idx="0"/>
          <a:fontRef idx="minor"/>
        </p:style>
      </p:sp>
      <p:sp>
        <p:nvSpPr>
          <p:cNvPr id="184" name="CustomShape 2"/>
          <p:cNvSpPr/>
          <p:nvPr/>
        </p:nvSpPr>
        <p:spPr>
          <a:xfrm>
            <a:off x="450360" y="2590920"/>
            <a:ext cx="8083440" cy="39880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2000" spc="-1" strike="noStrike">
                <a:solidFill>
                  <a:srgbClr val="000000"/>
                </a:solidFill>
                <a:latin typeface="Arial"/>
                <a:ea typeface="DejaVu Sans"/>
              </a:rPr>
              <a:t>The circular economy is an economic model aimed at minimizing waste and maximizing resource use through recycling, reuse, and material regeneration. Unlike the linear model, which follows the "take, make, dispose" principle, the circular approach extends product life cycles and reduces external costs associated with pollution and the depletion of natural resources (Geissdoerfer et al., 2017).</a:t>
            </a:r>
            <a:endParaRPr b="0" lang="en-US" sz="2000" spc="-1" strike="noStrike">
              <a:latin typeface="Arial"/>
            </a:endParaRPr>
          </a:p>
          <a:p>
            <a:pPr algn="just">
              <a:lnSpc>
                <a:spcPct val="100000"/>
              </a:lnSpc>
            </a:pPr>
            <a:r>
              <a:rPr b="0" lang="en-US" sz="2000" spc="-1" strike="noStrike">
                <a:solidFill>
                  <a:srgbClr val="000000"/>
                </a:solidFill>
                <a:latin typeface="Arial"/>
                <a:ea typeface="DejaVu Sans"/>
              </a:rPr>
              <a:t>The circular economy is a sustainable development model aimed at minimizing the ecological footprint through efficient resource use, waste reduction, and ecosystem regeneration. This approach contrasts with the linear economic model, which leads to excessive exploitation of natural resources and waste accumulation.</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457200" y="1146240"/>
            <a:ext cx="8000280" cy="7502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en-US" sz="2400" spc="-1" strike="noStrike">
                <a:solidFill>
                  <a:srgbClr val="000000"/>
                </a:solidFill>
                <a:latin typeface="Arial"/>
                <a:ea typeface="DejaVu Sans"/>
              </a:rPr>
              <a:t>Circular Economy in Serbia – Current Situation and Future Perspectives</a:t>
            </a:r>
            <a:endParaRPr b="0" lang="en-US" sz="2400" spc="-1" strike="noStrike">
              <a:latin typeface="Arial"/>
            </a:endParaRPr>
          </a:p>
        </p:txBody>
      </p:sp>
      <p:sp>
        <p:nvSpPr>
          <p:cNvPr id="186" name="CustomShape 2"/>
          <p:cNvSpPr/>
          <p:nvPr/>
        </p:nvSpPr>
        <p:spPr>
          <a:xfrm>
            <a:off x="457200" y="2666880"/>
            <a:ext cx="3733200" cy="3991680"/>
          </a:xfrm>
          <a:prstGeom prst="rect">
            <a:avLst/>
          </a:prstGeom>
          <a:noFill/>
          <a:ln>
            <a:noFill/>
          </a:ln>
        </p:spPr>
        <p:style>
          <a:lnRef idx="0"/>
          <a:fillRef idx="0"/>
          <a:effectRef idx="0"/>
          <a:fontRef idx="minor"/>
        </p:style>
      </p:sp>
      <p:sp>
        <p:nvSpPr>
          <p:cNvPr id="187" name="CustomShape 3"/>
          <p:cNvSpPr/>
          <p:nvPr/>
        </p:nvSpPr>
        <p:spPr>
          <a:xfrm>
            <a:off x="4648320" y="2666880"/>
            <a:ext cx="3580560" cy="3991680"/>
          </a:xfrm>
          <a:prstGeom prst="rect">
            <a:avLst/>
          </a:prstGeom>
          <a:noFill/>
          <a:ln>
            <a:noFill/>
          </a:ln>
        </p:spPr>
        <p:style>
          <a:lnRef idx="0"/>
          <a:fillRef idx="0"/>
          <a:effectRef idx="0"/>
          <a:fontRef idx="minor"/>
        </p:style>
      </p:sp>
      <p:graphicFrame>
        <p:nvGraphicFramePr>
          <p:cNvPr id="188" name="Table 4"/>
          <p:cNvGraphicFramePr/>
          <p:nvPr/>
        </p:nvGraphicFramePr>
        <p:xfrm>
          <a:off x="286560" y="1897200"/>
          <a:ext cx="8543160" cy="4761360"/>
        </p:xfrm>
        <a:graphic>
          <a:graphicData uri="http://schemas.openxmlformats.org/drawingml/2006/table">
            <a:tbl>
              <a:tblPr/>
              <a:tblGrid>
                <a:gridCol w="2846880"/>
                <a:gridCol w="2847960"/>
                <a:gridCol w="2848320"/>
              </a:tblGrid>
              <a:tr h="233640">
                <a:tc>
                  <a:txBody>
                    <a:bodyPr lIns="47160" rIns="47160" tIns="0" bIns="0">
                      <a:noAutofit/>
                    </a:bodyPr>
                    <a:p>
                      <a:pPr algn="ctr">
                        <a:lnSpc>
                          <a:spcPct val="150000"/>
                        </a:lnSpc>
                      </a:pPr>
                      <a:r>
                        <a:rPr b="1" lang="en-US" sz="1100" spc="-1" strike="noStrike">
                          <a:solidFill>
                            <a:srgbClr val="ffffff"/>
                          </a:solidFill>
                          <a:latin typeface="Arial"/>
                          <a:ea typeface="DejaVu Sans"/>
                        </a:rPr>
                        <a:t>Aspect</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lIns="47160" rIns="47160" tIns="0" bIns="0">
                      <a:noAutofit/>
                    </a:bodyPr>
                    <a:p>
                      <a:pPr algn="ctr">
                        <a:lnSpc>
                          <a:spcPct val="150000"/>
                        </a:lnSpc>
                      </a:pPr>
                      <a:r>
                        <a:rPr b="1" lang="en-US" sz="1100" spc="-1" strike="noStrike">
                          <a:solidFill>
                            <a:srgbClr val="ffffff"/>
                          </a:solidFill>
                          <a:latin typeface="Arial"/>
                          <a:ea typeface="DejaVu Sans"/>
                        </a:rPr>
                        <a:t>Current situation</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c>
                  <a:txBody>
                    <a:bodyPr lIns="47160" rIns="47160" tIns="0" bIns="0">
                      <a:noAutofit/>
                    </a:bodyPr>
                    <a:p>
                      <a:pPr algn="ctr">
                        <a:lnSpc>
                          <a:spcPct val="150000"/>
                        </a:lnSpc>
                      </a:pPr>
                      <a:r>
                        <a:rPr b="1" lang="en-US" sz="1100" spc="-1" strike="noStrike">
                          <a:solidFill>
                            <a:srgbClr val="ffffff"/>
                          </a:solidFill>
                          <a:latin typeface="Arial"/>
                          <a:ea typeface="DejaVu Sans"/>
                        </a:rPr>
                        <a:t>Perspectives for the future</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38160">
                      <a:solidFill>
                        <a:srgbClr val="ffffff"/>
                      </a:solidFill>
                    </a:lnB>
                    <a:solidFill>
                      <a:srgbClr val="00cc99"/>
                    </a:solidFill>
                  </a:tcPr>
                </a:tc>
              </a:tr>
              <a:tr h="933480">
                <a:tc>
                  <a:txBody>
                    <a:bodyPr lIns="47160" rIns="47160" tIns="0" bIns="0">
                      <a:noAutofit/>
                    </a:bodyPr>
                    <a:p>
                      <a:pPr algn="just">
                        <a:lnSpc>
                          <a:spcPct val="150000"/>
                        </a:lnSpc>
                      </a:pPr>
                      <a:r>
                        <a:rPr b="1" lang="en-US" sz="1100" spc="-1" strike="noStrike">
                          <a:solidFill>
                            <a:srgbClr val="ffffff"/>
                          </a:solidFill>
                          <a:latin typeface="Arial"/>
                          <a:ea typeface="DejaVu Sans"/>
                        </a:rPr>
                        <a:t>Legal framework</a:t>
                      </a:r>
                      <a:endParaRPr b="0" lang="en-US" sz="1100" spc="-1" strike="noStrike">
                        <a:latin typeface="Arial"/>
                      </a:endParaRPr>
                    </a:p>
                    <a:p>
                      <a:pPr algn="just">
                        <a:lnSpc>
                          <a:spcPct val="150000"/>
                        </a:lnSpc>
                      </a:pPr>
                      <a:r>
                        <a:rPr b="1" lang="en-US" sz="1100" spc="-1" strike="noStrike">
                          <a:solidFill>
                            <a:srgbClr val="ffffff"/>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Insufficient regulation and weak implementation of existing laws.</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Stronger regulation with greater focus on circular practices, compliance with EU standards is expected.</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r>
              <a:tr h="793800">
                <a:tc>
                  <a:txBody>
                    <a:bodyPr lIns="47160" rIns="47160" tIns="0" bIns="0">
                      <a:noAutofit/>
                    </a:bodyPr>
                    <a:p>
                      <a:pPr algn="just">
                        <a:lnSpc>
                          <a:spcPct val="150000"/>
                        </a:lnSpc>
                      </a:pPr>
                      <a:r>
                        <a:rPr b="1" lang="en-US" sz="1100" spc="-1" strike="noStrike">
                          <a:solidFill>
                            <a:srgbClr val="ffffff"/>
                          </a:solidFill>
                          <a:latin typeface="Arial"/>
                          <a:ea typeface="DejaVu Sans"/>
                        </a:rPr>
                        <a:t>Industrial application</a:t>
                      </a:r>
                      <a:endParaRPr b="0" lang="en-US" sz="1100" spc="-1" strike="noStrike">
                        <a:latin typeface="Arial"/>
                      </a:endParaRPr>
                    </a:p>
                    <a:p>
                      <a:pPr algn="just">
                        <a:lnSpc>
                          <a:spcPct val="150000"/>
                        </a:lnSpc>
                      </a:pPr>
                      <a:r>
                        <a:rPr b="1" lang="en-US" sz="1100" spc="-1" strike="noStrike">
                          <a:solidFill>
                            <a:srgbClr val="ffffff"/>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Circular principles are just beginning to be applied in industry (processing, textile).</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Greater integration of circular models in the processing, textile and electrical industries.</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r>
              <a:tr h="933480">
                <a:tc>
                  <a:txBody>
                    <a:bodyPr lIns="47160" rIns="47160" tIns="0" bIns="0">
                      <a:noAutofit/>
                    </a:bodyPr>
                    <a:p>
                      <a:pPr algn="just">
                        <a:lnSpc>
                          <a:spcPct val="150000"/>
                        </a:lnSpc>
                      </a:pPr>
                      <a:r>
                        <a:rPr b="1" lang="en-US" sz="1100" spc="-1" strike="noStrike">
                          <a:solidFill>
                            <a:srgbClr val="ffffff"/>
                          </a:solidFill>
                          <a:latin typeface="Arial"/>
                          <a:ea typeface="DejaVu Sans"/>
                        </a:rPr>
                        <a:t>Education and awareness</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Low awareness among entrepreneurs and citizens about the benefits of the circular economy.</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Increasing education and promotion of sustainable business models, development of professional staff.</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r>
              <a:tr h="933480">
                <a:tc>
                  <a:txBody>
                    <a:bodyPr lIns="47160" rIns="47160" tIns="0" bIns="0">
                      <a:noAutofit/>
                    </a:bodyPr>
                    <a:p>
                      <a:pPr algn="just">
                        <a:lnSpc>
                          <a:spcPct val="150000"/>
                        </a:lnSpc>
                      </a:pPr>
                      <a:r>
                        <a:rPr b="1" lang="en-US" sz="1100" spc="-1" strike="noStrike">
                          <a:solidFill>
                            <a:srgbClr val="ffffff"/>
                          </a:solidFill>
                          <a:latin typeface="Arial"/>
                          <a:ea typeface="DejaVu Sans"/>
                        </a:rPr>
                        <a:t>Financial incentives</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Lack of sufficient incentives and subsidies for companies implementing circular practices.</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Introduction of financial incentives and subsidies for companies implementing circular strategies.</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e7f5ef"/>
                    </a:solidFill>
                  </a:tcPr>
                </a:tc>
              </a:tr>
              <a:tr h="933480">
                <a:tc>
                  <a:txBody>
                    <a:bodyPr lIns="47160" rIns="47160" tIns="0" bIns="0">
                      <a:noAutofit/>
                    </a:bodyPr>
                    <a:p>
                      <a:pPr algn="just">
                        <a:lnSpc>
                          <a:spcPct val="150000"/>
                        </a:lnSpc>
                      </a:pPr>
                      <a:r>
                        <a:rPr b="1" lang="en-US" sz="1100" spc="-1" strike="noStrike">
                          <a:solidFill>
                            <a:srgbClr val="ffffff"/>
                          </a:solidFill>
                          <a:latin typeface="Arial"/>
                          <a:ea typeface="DejaVu Sans"/>
                        </a:rPr>
                        <a:t>Investments and innovations</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00cc99"/>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A relatively small number of investments in research and development of circular technologies.</a:t>
                      </a:r>
                      <a:endParaRPr b="0" lang="en-US" sz="1100" spc="-1" strike="noStrike">
                        <a:latin typeface="Arial"/>
                      </a:endParaRPr>
                    </a:p>
                    <a:p>
                      <a:pPr algn="just">
                        <a:lnSpc>
                          <a:spcPct val="150000"/>
                        </a:lnSpc>
                      </a:pPr>
                      <a:r>
                        <a:rPr b="0" lang="en-US" sz="1100" spc="-1" strike="noStrike">
                          <a:solidFill>
                            <a:srgbClr val="000000"/>
                          </a:solidFill>
                          <a:latin typeface="Arial"/>
                          <a:ea typeface="DejaVu Sans"/>
                        </a:rPr>
                        <a:t> </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47160" rIns="47160" tIns="0" bIns="0">
                      <a:noAutofit/>
                    </a:bodyPr>
                    <a:p>
                      <a:pPr algn="just">
                        <a:lnSpc>
                          <a:spcPct val="150000"/>
                        </a:lnSpc>
                      </a:pPr>
                      <a:r>
                        <a:rPr b="0" lang="en-US" sz="1100" spc="-1" strike="noStrike">
                          <a:solidFill>
                            <a:srgbClr val="000000"/>
                          </a:solidFill>
                          <a:latin typeface="Arial"/>
                          <a:ea typeface="DejaVu Sans"/>
                        </a:rPr>
                        <a:t>Growing number of investments in circular technologies, development of startups dealing with sustainable innovations.</a:t>
                      </a:r>
                      <a:endParaRPr b="0" lang="en-US" sz="1100" spc="-1" strike="noStrike">
                        <a:latin typeface="Arial"/>
                      </a:endParaRPr>
                    </a:p>
                  </a:txBody>
                  <a:tcPr marL="47160" marR="4716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457200" y="1371600"/>
            <a:ext cx="3007440" cy="1161360"/>
          </a:xfrm>
          <a:prstGeom prst="rect">
            <a:avLst/>
          </a:prstGeom>
          <a:noFill/>
          <a:ln>
            <a:noFill/>
          </a:ln>
        </p:spPr>
        <p:style>
          <a:lnRef idx="0"/>
          <a:fillRef idx="0"/>
          <a:effectRef idx="0"/>
          <a:fontRef idx="minor"/>
        </p:style>
      </p:sp>
      <p:sp>
        <p:nvSpPr>
          <p:cNvPr id="190" name="CustomShape 2"/>
          <p:cNvSpPr/>
          <p:nvPr/>
        </p:nvSpPr>
        <p:spPr>
          <a:xfrm>
            <a:off x="218520" y="1371600"/>
            <a:ext cx="8467560" cy="53650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2000" spc="-1" strike="noStrike">
                <a:solidFill>
                  <a:srgbClr val="000000"/>
                </a:solidFill>
                <a:latin typeface="Arial"/>
                <a:ea typeface="DejaVu Sans"/>
              </a:rPr>
              <a:t>Despite its numerous advantages, the implementation of circular models faces significant challenges, including high initial costs, regulatory gaps, and consumer behavior inertia. Overcoming these barriers requires coordinated efforts from governments, industries, and consumers, supported by financial incentives, infrastructure development, and educational initiatives.</a:t>
            </a:r>
            <a:endParaRPr b="0" lang="en-US" sz="2000" spc="-1" strike="noStrike">
              <a:latin typeface="Arial"/>
            </a:endParaRPr>
          </a:p>
          <a:p>
            <a:pPr algn="just">
              <a:lnSpc>
                <a:spcPct val="100000"/>
              </a:lnSpc>
            </a:pPr>
            <a:r>
              <a:rPr b="0" lang="en-US" sz="2000" spc="-1" strike="noStrike">
                <a:solidFill>
                  <a:srgbClr val="000000"/>
                </a:solidFill>
                <a:latin typeface="Arial"/>
                <a:ea typeface="DejaVu Sans"/>
              </a:rPr>
              <a:t> </a:t>
            </a:r>
            <a:endParaRPr b="0" lang="en-US" sz="2000" spc="-1" strike="noStrike">
              <a:latin typeface="Arial"/>
            </a:endParaRPr>
          </a:p>
          <a:p>
            <a:pPr algn="just">
              <a:lnSpc>
                <a:spcPct val="100000"/>
              </a:lnSpc>
            </a:pPr>
            <a:r>
              <a:rPr b="0" lang="en-US" sz="2000" spc="-1" strike="noStrike">
                <a:solidFill>
                  <a:srgbClr val="000000"/>
                </a:solidFill>
                <a:latin typeface="Arial"/>
                <a:ea typeface="DejaVu Sans"/>
              </a:rPr>
              <a:t>In Serbia, the adoption of circular economy principles is still in its early stages, with limited regulatory support and investment in circular innovations. However, future perspectives indicate a growing alignment with EU sustainability standards, increased financial incentives, and greater integration of circular business models across industries. Strengthening education and awareness will be crucial in fostering a cultural shift towards circularity among businesses and consumers.</a:t>
            </a:r>
            <a:endParaRPr b="0" lang="en-US" sz="2000" spc="-1" strike="noStrike">
              <a:latin typeface="Arial"/>
            </a:endParaRPr>
          </a:p>
        </p:txBody>
      </p:sp>
      <p:sp>
        <p:nvSpPr>
          <p:cNvPr id="191" name="CustomShape 3"/>
          <p:cNvSpPr/>
          <p:nvPr/>
        </p:nvSpPr>
        <p:spPr>
          <a:xfrm>
            <a:off x="457200" y="2533680"/>
            <a:ext cx="3007440" cy="420300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130</TotalTime>
  <Application>LibreOffice/6.4.7.2$Linux_X86_64 LibreOffice_project/40$Build-2</Application>
  <Words>358</Words>
  <Paragraphs>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Marko Aleksic</cp:lastModifiedBy>
  <cp:lastPrinted>2006-10-31T13:20:16Z</cp:lastPrinted>
  <dcterms:modified xsi:type="dcterms:W3CDTF">2025-06-10T17:03:09Z</dcterms:modified>
  <cp:revision>14</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